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8" r:id="rId3"/>
    <p:sldId id="279" r:id="rId4"/>
    <p:sldId id="280" r:id="rId5"/>
    <p:sldId id="284" r:id="rId6"/>
    <p:sldId id="285" r:id="rId7"/>
    <p:sldId id="281" r:id="rId8"/>
    <p:sldId id="286" r:id="rId9"/>
    <p:sldId id="292" r:id="rId10"/>
    <p:sldId id="287" r:id="rId11"/>
    <p:sldId id="282" r:id="rId12"/>
    <p:sldId id="283" r:id="rId13"/>
    <p:sldId id="290" r:id="rId14"/>
  </p:sldIdLst>
  <p:sldSz cx="12192000" cy="6858000"/>
  <p:notesSz cx="6858000" cy="9144000"/>
  <p:embeddedFontLst>
    <p:embeddedFont>
      <p:font typeface="汉仪雅酷黑 55W" panose="020B0504020202020204" pitchFamily="34" charset="-122"/>
      <p:regular r:id="rId18"/>
    </p:embeddedFont>
    <p:embeddedFont>
      <p:font typeface="思源黑体 CN Normal" panose="020B0400000000000000" charset="-122"/>
      <p:regular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B4B"/>
    <a:srgbClr val="CBA57B"/>
    <a:srgbClr val="335673"/>
    <a:srgbClr val="E3F2FF"/>
    <a:srgbClr val="E9F1FE"/>
    <a:srgbClr val="DEF6FD"/>
    <a:srgbClr val="F9F2E7"/>
    <a:srgbClr val="082555"/>
    <a:srgbClr val="020642"/>
    <a:srgbClr val="0101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56" autoAdjust="0"/>
    <p:restoredTop sz="94660"/>
  </p:normalViewPr>
  <p:slideViewPr>
    <p:cSldViewPr snapToGrid="0">
      <p:cViewPr>
        <p:scale>
          <a:sx n="100" d="100"/>
          <a:sy n="100" d="100"/>
        </p:scale>
        <p:origin x="1804" y="1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8.xml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5D51-3D05-4571-A283-B4A35CD20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B187E-2E7E-4C60-849C-ECEFA0A1AE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85D51-3D05-4571-A283-B4A35CD20CD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B187E-2E7E-4C60-849C-ECEFA0A1AE2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062037"/>
            <a:ext cx="12192000" cy="4543425"/>
          </a:xfrm>
          <a:prstGeom prst="rect">
            <a:avLst/>
          </a:prstGeom>
          <a:gradFill>
            <a:gsLst>
              <a:gs pos="0">
                <a:srgbClr val="DA273F"/>
              </a:gs>
              <a:gs pos="100000">
                <a:srgbClr val="A3192C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8675" y="1876245"/>
            <a:ext cx="88201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72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需求变更阶段</a:t>
            </a:r>
            <a:r>
              <a:rPr lang="zh-CN" altLang="en-US" sz="72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评审</a:t>
            </a:r>
            <a:endParaRPr lang="zh-CN" altLang="en-US" sz="72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6270" y="3367741"/>
            <a:ext cx="69709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endParaRPr lang="zh-CN" altLang="en-US" sz="28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009650" y="4165600"/>
            <a:ext cx="30194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8559368" y="5971225"/>
            <a:ext cx="2540863" cy="491462"/>
            <a:chOff x="2917854" y="5982099"/>
            <a:chExt cx="2540863" cy="491462"/>
          </a:xfrm>
        </p:grpSpPr>
        <p:sp>
          <p:nvSpPr>
            <p:cNvPr id="11" name="矩形: 圆角 10"/>
            <p:cNvSpPr/>
            <p:nvPr/>
          </p:nvSpPr>
          <p:spPr>
            <a:xfrm>
              <a:off x="2917854" y="5982099"/>
              <a:ext cx="2540863" cy="491462"/>
            </a:xfrm>
            <a:prstGeom prst="roundRect">
              <a:avLst>
                <a:gd name="adj" fmla="val 0"/>
              </a:avLst>
            </a:prstGeom>
            <a:solidFill>
              <a:srgbClr val="35425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981989" y="6008213"/>
              <a:ext cx="241259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dirty="0">
                  <a:solidFill>
                    <a:schemeClr val="bg1"/>
                  </a:solidFill>
                  <a:latin typeface="汉仪雅酷黑 55W" panose="020B0504020202020204" pitchFamily="34" charset="-122"/>
                  <a:ea typeface="汉仪雅酷黑 55W" panose="020B0504020202020204" pitchFamily="34" charset="-122"/>
                </a:rPr>
                <a:t>汇报人：</a:t>
              </a:r>
              <a:r>
                <a:rPr lang="zh-CN" altLang="en-US" sz="2400" dirty="0">
                  <a:solidFill>
                    <a:schemeClr val="bg1"/>
                  </a:solidFill>
                  <a:latin typeface="汉仪雅酷黑 55W" panose="020B0504020202020204" pitchFamily="34" charset="-122"/>
                  <a:ea typeface="汉仪雅酷黑 55W" panose="020B0504020202020204" pitchFamily="34" charset="-122"/>
                </a:rPr>
                <a:t>钱佳苗</a:t>
              </a:r>
              <a:endParaRPr lang="zh-CN" altLang="en-US" sz="24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956466" y="2642030"/>
            <a:ext cx="791448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80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项目成果展示</a:t>
            </a:r>
            <a:endParaRPr lang="zh-CN" altLang="en-US" sz="80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07870" y="4233200"/>
            <a:ext cx="5780280" cy="520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May I be strenuous, energetic and persevering ! May I be patient! May I be able to bear and forbear the wrongs of others! May I ever keep a promise given!</a:t>
            </a: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22630" y="4311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会议</a:t>
            </a:r>
            <a:r>
              <a:rPr lang="zh-CN" altLang="en-US"/>
              <a:t>记录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2630" y="799465"/>
            <a:ext cx="4557395" cy="53841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625" y="1389380"/>
            <a:ext cx="4505325" cy="38290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2305685"/>
            <a:ext cx="3905250" cy="3171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621631"/>
            <a:ext cx="12192000" cy="3614738"/>
          </a:xfrm>
          <a:prstGeom prst="rect">
            <a:avLst/>
          </a:prstGeom>
          <a:gradFill>
            <a:gsLst>
              <a:gs pos="0">
                <a:srgbClr val="DA273F"/>
              </a:gs>
              <a:gs pos="100000">
                <a:srgbClr val="A3192C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94566" y="1176971"/>
            <a:ext cx="2741804" cy="889320"/>
          </a:xfrm>
          <a:prstGeom prst="rect">
            <a:avLst/>
          </a:prstGeom>
          <a:solidFill>
            <a:srgbClr val="35425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latin typeface="汉仪大宋简" panose="02010600000101010101" pitchFamily="2" charset="-122"/>
              <a:ea typeface="汉仪大宋简" panose="0201060000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56466" y="2642030"/>
            <a:ext cx="7914484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80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小组分工及</a:t>
            </a:r>
            <a:r>
              <a:rPr lang="zh-CN" altLang="en-US" sz="80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评价</a:t>
            </a:r>
            <a:endParaRPr lang="zh-CN" altLang="en-US" sz="80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086053" y="1264484"/>
            <a:ext cx="2571547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Part-02</a:t>
            </a:r>
            <a:endParaRPr lang="zh-CN" altLang="en-US" sz="44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5426"/>
            <a:ext cx="85725" cy="523220"/>
          </a:xfrm>
          <a:prstGeom prst="rect">
            <a:avLst/>
          </a:prstGeom>
          <a:gradFill>
            <a:gsLst>
              <a:gs pos="0">
                <a:srgbClr val="DA273F"/>
              </a:gs>
              <a:gs pos="100000">
                <a:srgbClr val="A3192C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97106" y="4316669"/>
            <a:ext cx="1818521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9600" b="1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W</a:t>
            </a:r>
            <a:endParaRPr lang="zh-CN" altLang="en-US" sz="9600" b="1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920945" y="1859898"/>
            <a:ext cx="1818521" cy="23533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您的内容在这里，或者通过复制您的文本后，在此框中选择粘贴，并选择只保留文字。您的内容打在这里，或者通过复制您的文本后</a:t>
            </a:r>
            <a:r>
              <a:rPr lang="en-US" altLang="zh-CN" sz="1400" dirty="0">
                <a:solidFill>
                  <a:schemeClr val="bg1"/>
                </a:solidFill>
                <a:latin typeface="+mn-ea"/>
              </a:rPr>
              <a:t>……</a:t>
            </a:r>
            <a:endParaRPr lang="zh-CN" altLang="en-US" sz="1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29335" y="1421130"/>
            <a:ext cx="9258935" cy="3230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sym typeface="+mn-ea"/>
              </a:rPr>
              <a:t>钱佳苗：</a:t>
            </a:r>
            <a:r>
              <a:rPr lang="en-US" altLang="zh-CN" sz="2400">
                <a:sym typeface="+mn-ea"/>
              </a:rPr>
              <a:t>PPT</a:t>
            </a:r>
            <a:r>
              <a:rPr lang="zh-CN" altLang="en-US" sz="2400">
                <a:sym typeface="+mn-ea"/>
              </a:rPr>
              <a:t>等非核心文档制作、</a:t>
            </a:r>
            <a:r>
              <a:rPr lang="zh-CN" altLang="en-US" sz="2400">
                <a:sym typeface="+mn-ea"/>
              </a:rPr>
              <a:t>主持内部评审</a:t>
            </a:r>
            <a:r>
              <a:rPr lang="en-US" altLang="zh-CN" sz="2400">
                <a:sym typeface="+mn-ea"/>
              </a:rPr>
              <a:t>   85</a:t>
            </a:r>
            <a:endParaRPr lang="zh-CN" altLang="en-US" sz="2400"/>
          </a:p>
          <a:p>
            <a:r>
              <a:rPr lang="zh-CN" altLang="en-US" sz="3600">
                <a:sym typeface="+mn-ea"/>
              </a:rPr>
              <a:t>钱丁瑜：</a:t>
            </a:r>
            <a:r>
              <a:rPr lang="zh-CN" altLang="en-US" sz="2400">
                <a:sym typeface="+mn-ea"/>
              </a:rPr>
              <a:t>组织</a:t>
            </a:r>
            <a:r>
              <a:rPr lang="en-US" altLang="zh-CN" sz="2400">
                <a:sym typeface="+mn-ea"/>
              </a:rPr>
              <a:t>CCB</a:t>
            </a:r>
            <a:r>
              <a:rPr lang="zh-CN" altLang="en-US" sz="2400">
                <a:sym typeface="+mn-ea"/>
              </a:rPr>
              <a:t>、新需求的可行性分析</a:t>
            </a:r>
            <a:r>
              <a:rPr lang="en-US" altLang="zh-CN" sz="2400">
                <a:sym typeface="+mn-ea"/>
              </a:rPr>
              <a:t> 82</a:t>
            </a:r>
            <a:endParaRPr lang="zh-CN" altLang="en-US" sz="3600"/>
          </a:p>
          <a:p>
            <a:r>
              <a:rPr lang="zh-CN" altLang="en-US" sz="3600">
                <a:sym typeface="+mn-ea"/>
              </a:rPr>
              <a:t>胡欣阳：</a:t>
            </a:r>
            <a:r>
              <a:rPr lang="zh-CN" altLang="en-US" sz="2400">
                <a:sym typeface="+mn-ea"/>
              </a:rPr>
              <a:t>新需求的优先级打分和排序，更新用户手册和测试用例</a:t>
            </a:r>
            <a:r>
              <a:rPr lang="en-US" altLang="zh-CN" sz="2400">
                <a:sym typeface="+mn-ea"/>
              </a:rPr>
              <a:t>  81</a:t>
            </a:r>
            <a:endParaRPr lang="zh-CN" altLang="en-US" sz="3600"/>
          </a:p>
          <a:p>
            <a:r>
              <a:rPr lang="zh-CN" altLang="en-US" sz="3600">
                <a:sym typeface="+mn-ea"/>
              </a:rPr>
              <a:t>黄子涵：</a:t>
            </a:r>
            <a:r>
              <a:rPr lang="zh-CN" altLang="en-US" sz="2400">
                <a:sym typeface="+mn-ea"/>
              </a:rPr>
              <a:t>需求管理工具使用、确定变更和基线、原型更新</a:t>
            </a:r>
            <a:r>
              <a:rPr lang="en-US" altLang="zh-CN" sz="2400">
                <a:sym typeface="+mn-ea"/>
              </a:rPr>
              <a:t>  80</a:t>
            </a:r>
            <a:endParaRPr lang="zh-CN" altLang="en-US" sz="3600"/>
          </a:p>
          <a:p>
            <a:r>
              <a:rPr lang="zh-CN" altLang="en-US" sz="3600">
                <a:sym typeface="+mn-ea"/>
              </a:rPr>
              <a:t>李玉炜：</a:t>
            </a:r>
            <a:r>
              <a:rPr lang="zh-CN" altLang="en-US" sz="2400">
                <a:sym typeface="+mn-ea"/>
              </a:rPr>
              <a:t>需求变更影响分析、需求变更表的编写</a:t>
            </a:r>
            <a:r>
              <a:rPr lang="en-US" altLang="zh-CN" sz="2400">
                <a:sym typeface="+mn-ea"/>
              </a:rPr>
              <a:t>  84</a:t>
            </a:r>
            <a:endParaRPr lang="en-US" altLang="zh-CN" sz="240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185862"/>
            <a:ext cx="12192000" cy="4681538"/>
          </a:xfrm>
          <a:prstGeom prst="rect">
            <a:avLst/>
          </a:prstGeom>
          <a:gradFill>
            <a:gsLst>
              <a:gs pos="0">
                <a:srgbClr val="DA273F"/>
              </a:gs>
              <a:gs pos="100000">
                <a:srgbClr val="A3192C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963421" y="625155"/>
            <a:ext cx="1722629" cy="889320"/>
          </a:xfrm>
          <a:prstGeom prst="rect">
            <a:avLst/>
          </a:prstGeom>
          <a:solidFill>
            <a:srgbClr val="35425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18" name="椭圆 17"/>
          <p:cNvSpPr/>
          <p:nvPr>
            <p:custDataLst>
              <p:tags r:id="rId1"/>
            </p:custDataLst>
          </p:nvPr>
        </p:nvSpPr>
        <p:spPr>
          <a:xfrm>
            <a:off x="1263640" y="2565217"/>
            <a:ext cx="733425" cy="7334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2"/>
            </p:custDataLst>
          </p:nvPr>
        </p:nvSpPr>
        <p:spPr>
          <a:xfrm>
            <a:off x="1266824" y="2652241"/>
            <a:ext cx="721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dirty="0">
                <a:solidFill>
                  <a:srgbClr val="A3192C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01</a:t>
            </a:r>
            <a:endParaRPr lang="zh-CN" altLang="en-US" sz="3200" dirty="0">
              <a:solidFill>
                <a:srgbClr val="A3192C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16" name="矩形 15"/>
          <p:cNvSpPr/>
          <p:nvPr>
            <p:custDataLst>
              <p:tags r:id="rId3"/>
            </p:custDataLst>
          </p:nvPr>
        </p:nvSpPr>
        <p:spPr>
          <a:xfrm>
            <a:off x="2045191" y="2446834"/>
            <a:ext cx="341263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阶段工作概述</a:t>
            </a:r>
            <a:endParaRPr lang="zh-CN" altLang="en-US" sz="40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17" name="矩形 16"/>
          <p:cNvSpPr/>
          <p:nvPr>
            <p:custDataLst>
              <p:tags r:id="rId4"/>
            </p:custDataLst>
          </p:nvPr>
        </p:nvSpPr>
        <p:spPr>
          <a:xfrm>
            <a:off x="2045190" y="3041852"/>
            <a:ext cx="34126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Phase work overview</a:t>
            </a:r>
            <a:endParaRPr lang="zh-CN" altLang="en-US" sz="14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24" name="椭圆 23"/>
          <p:cNvSpPr/>
          <p:nvPr>
            <p:custDataLst>
              <p:tags r:id="rId5"/>
            </p:custDataLst>
          </p:nvPr>
        </p:nvSpPr>
        <p:spPr>
          <a:xfrm>
            <a:off x="6565902" y="2565217"/>
            <a:ext cx="733425" cy="7334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6"/>
            </p:custDataLst>
          </p:nvPr>
        </p:nvSpPr>
        <p:spPr>
          <a:xfrm>
            <a:off x="6569086" y="2652241"/>
            <a:ext cx="721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dirty="0">
                <a:solidFill>
                  <a:srgbClr val="A3192C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02</a:t>
            </a:r>
            <a:endParaRPr lang="zh-CN" altLang="en-US" sz="3200" dirty="0">
              <a:solidFill>
                <a:srgbClr val="A3192C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22" name="矩形 21"/>
          <p:cNvSpPr/>
          <p:nvPr>
            <p:custDataLst>
              <p:tags r:id="rId7"/>
            </p:custDataLst>
          </p:nvPr>
        </p:nvSpPr>
        <p:spPr>
          <a:xfrm>
            <a:off x="7347585" y="2446655"/>
            <a:ext cx="3801110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小组分工及</a:t>
            </a:r>
            <a:r>
              <a:rPr lang="zh-CN" altLang="en-US" sz="40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评分</a:t>
            </a:r>
            <a:endParaRPr lang="zh-CN" altLang="en-US" sz="40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073353" y="711982"/>
            <a:ext cx="14793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目录</a:t>
            </a:r>
            <a:endParaRPr lang="zh-CN" altLang="en-US" sz="44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621631"/>
            <a:ext cx="12192000" cy="3614738"/>
          </a:xfrm>
          <a:prstGeom prst="rect">
            <a:avLst/>
          </a:prstGeom>
          <a:gradFill>
            <a:gsLst>
              <a:gs pos="0">
                <a:srgbClr val="DA273F"/>
              </a:gs>
              <a:gs pos="100000">
                <a:srgbClr val="A3192C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94566" y="1176971"/>
            <a:ext cx="2741804" cy="889320"/>
          </a:xfrm>
          <a:prstGeom prst="rect">
            <a:avLst/>
          </a:prstGeom>
          <a:solidFill>
            <a:srgbClr val="35425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latin typeface="汉仪大宋简" panose="02010600000101010101" pitchFamily="2" charset="-122"/>
              <a:ea typeface="汉仪大宋简" panose="0201060000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56466" y="2642030"/>
            <a:ext cx="791448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80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阶段工作概述</a:t>
            </a:r>
            <a:endParaRPr lang="zh-CN" altLang="en-US" sz="80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086053" y="1264484"/>
            <a:ext cx="25715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Part-01</a:t>
            </a:r>
            <a:endParaRPr lang="zh-CN" altLang="en-US" sz="44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07870" y="4233200"/>
            <a:ext cx="5780280" cy="520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May I be strenuous, energetic and persevering ! May I be patient! May I be able to bear and forbear the wrongs of others! May I ever keep a promise given!</a:t>
            </a: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5426"/>
            <a:ext cx="85725" cy="523220"/>
          </a:xfrm>
          <a:prstGeom prst="rect">
            <a:avLst/>
          </a:prstGeom>
          <a:gradFill>
            <a:gsLst>
              <a:gs pos="0">
                <a:srgbClr val="DA273F"/>
              </a:gs>
              <a:gs pos="100000">
                <a:srgbClr val="A3192C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2875" y="201972"/>
            <a:ext cx="285432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CCB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章程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5340" y="1056640"/>
            <a:ext cx="5200650" cy="34480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l="1252" t="6081"/>
          <a:stretch>
            <a:fillRect/>
          </a:stretch>
        </p:blipFill>
        <p:spPr>
          <a:xfrm>
            <a:off x="5884545" y="3724910"/>
            <a:ext cx="4956810" cy="21380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5426"/>
            <a:ext cx="85725" cy="523220"/>
          </a:xfrm>
          <a:prstGeom prst="rect">
            <a:avLst/>
          </a:prstGeom>
          <a:gradFill>
            <a:gsLst>
              <a:gs pos="0">
                <a:srgbClr val="DA273F"/>
              </a:gs>
              <a:gs pos="100000">
                <a:srgbClr val="A3192C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950" y="438150"/>
            <a:ext cx="4610100" cy="574357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060" y="748665"/>
            <a:ext cx="4600575" cy="5619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956466" y="2642030"/>
            <a:ext cx="791448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80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工作完成情况</a:t>
            </a:r>
            <a:endParaRPr lang="zh-CN" altLang="en-US" sz="80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086053" y="1264484"/>
            <a:ext cx="2571547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Part-0</a:t>
            </a:r>
            <a:endParaRPr lang="zh-CN" altLang="en-US" sz="44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07870" y="4233200"/>
            <a:ext cx="5780280" cy="520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May I be strenuous, energetic and persevering ! May I be patient! May I be able to bear and forbear the wrongs of others! May I ever keep a promise given!</a:t>
            </a: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5425" y="28638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需求变更申请</a:t>
            </a:r>
            <a:r>
              <a:rPr lang="zh-CN" altLang="en-US"/>
              <a:t>表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63165" y="889635"/>
            <a:ext cx="4457700" cy="5229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5426"/>
            <a:ext cx="85725" cy="523220"/>
          </a:xfrm>
          <a:prstGeom prst="rect">
            <a:avLst/>
          </a:prstGeom>
          <a:gradFill>
            <a:gsLst>
              <a:gs pos="0">
                <a:srgbClr val="DA273F"/>
              </a:gs>
              <a:gs pos="100000">
                <a:srgbClr val="A3192C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2875" y="201930"/>
            <a:ext cx="472249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软件需求变更影响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分析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9760" y="1214120"/>
            <a:ext cx="4429125" cy="23336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4045" y="1214120"/>
            <a:ext cx="4648200" cy="5114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5426"/>
            <a:ext cx="85725" cy="523220"/>
          </a:xfrm>
          <a:prstGeom prst="rect">
            <a:avLst/>
          </a:prstGeom>
          <a:gradFill>
            <a:gsLst>
              <a:gs pos="0">
                <a:srgbClr val="DA273F"/>
              </a:gs>
              <a:gs pos="100000">
                <a:srgbClr val="A3192C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2875" y="201930"/>
            <a:ext cx="472249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</a:rPr>
              <a:t>优先级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195" y="918845"/>
            <a:ext cx="5391150" cy="50196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605" y="785495"/>
            <a:ext cx="4239895" cy="53244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415" y="595630"/>
            <a:ext cx="4364990" cy="6129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5426"/>
            <a:ext cx="85725" cy="523220"/>
          </a:xfrm>
          <a:prstGeom prst="rect">
            <a:avLst/>
          </a:prstGeom>
          <a:gradFill>
            <a:gsLst>
              <a:gs pos="0">
                <a:srgbClr val="DA273F"/>
              </a:gs>
              <a:gs pos="100000">
                <a:srgbClr val="A3192C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雅酷黑 55W" panose="020B0504020202020204" pitchFamily="34" charset="-122"/>
              <a:ea typeface="汉仪雅酷黑 55W" panose="020B0504020202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37740" y="948055"/>
            <a:ext cx="6126480" cy="41573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201.61787401574807,&quot;left&quot;:99.4992125984252,&quot;top&quot;:192.66409448818894,&quot;width&quot;:747.7517322834644}"/>
</p:tagLst>
</file>

<file path=ppt/tags/tag2.xml><?xml version="1.0" encoding="utf-8"?>
<p:tagLst xmlns:p="http://schemas.openxmlformats.org/presentationml/2006/main">
  <p:tag name="KSO_WM_DIAGRAM_VIRTUALLY_FRAME" val="{&quot;height&quot;:201.61787401574807,&quot;left&quot;:99.4992125984252,&quot;top&quot;:192.66409448818894,&quot;width&quot;:747.7517322834644}"/>
</p:tagLst>
</file>

<file path=ppt/tags/tag3.xml><?xml version="1.0" encoding="utf-8"?>
<p:tagLst xmlns:p="http://schemas.openxmlformats.org/presentationml/2006/main">
  <p:tag name="KSO_WM_DIAGRAM_VIRTUALLY_FRAME" val="{&quot;height&quot;:201.61787401574807,&quot;left&quot;:99.4992125984252,&quot;top&quot;:192.66409448818894,&quot;width&quot;:747.7517322834644}"/>
</p:tagLst>
</file>

<file path=ppt/tags/tag4.xml><?xml version="1.0" encoding="utf-8"?>
<p:tagLst xmlns:p="http://schemas.openxmlformats.org/presentationml/2006/main">
  <p:tag name="KSO_WM_DIAGRAM_VIRTUALLY_FRAME" val="{&quot;height&quot;:201.61787401574807,&quot;left&quot;:99.4992125984252,&quot;top&quot;:192.66409448818894,&quot;width&quot;:747.7517322834644}"/>
</p:tagLst>
</file>

<file path=ppt/tags/tag5.xml><?xml version="1.0" encoding="utf-8"?>
<p:tagLst xmlns:p="http://schemas.openxmlformats.org/presentationml/2006/main">
  <p:tag name="KSO_WM_DIAGRAM_VIRTUALLY_FRAME" val="{&quot;height&quot;:201.61787401574807,&quot;left&quot;:99.4992125984252,&quot;top&quot;:192.66409448818894,&quot;width&quot;:747.7517322834644}"/>
</p:tagLst>
</file>

<file path=ppt/tags/tag6.xml><?xml version="1.0" encoding="utf-8"?>
<p:tagLst xmlns:p="http://schemas.openxmlformats.org/presentationml/2006/main">
  <p:tag name="KSO_WM_DIAGRAM_VIRTUALLY_FRAME" val="{&quot;height&quot;:201.61787401574807,&quot;left&quot;:99.4992125984252,&quot;top&quot;:192.66409448818894,&quot;width&quot;:747.7517322834644}"/>
</p:tagLst>
</file>

<file path=ppt/tags/tag7.xml><?xml version="1.0" encoding="utf-8"?>
<p:tagLst xmlns:p="http://schemas.openxmlformats.org/presentationml/2006/main">
  <p:tag name="KSO_WM_DIAGRAM_VIRTUALLY_FRAME" val="{&quot;height&quot;:201.61787401574807,&quot;left&quot;:99.4992125984252,&quot;top&quot;:192.66409448818894,&quot;width&quot;:747.7517322834644}"/>
</p:tagLst>
</file>

<file path=ppt/tags/tag8.xml><?xml version="1.0" encoding="utf-8"?>
<p:tagLst xmlns:p="http://schemas.openxmlformats.org/presentationml/2006/main">
  <p:tag name="ISLIDE.GUIDESSETTING" val="{&quot;Id&quot;:&quot;edc3d11b-7d28-430f-a7f6-a4376700bbeb&quot;,&quot;Name&quot;:null,&quot;Kind&quot;:&quot;Custom&quot;,&quot;OldGuidesSetting&quot;:{&quot;HeaderHeight&quot;:0.0,&quot;FooterHeight&quot;:0.0,&quot;SideMargin&quot;:0.0,&quot;TopMargin&quot;:0.0,&quot;BottomMargin&quot;:0.0,&quot;IntervalMargin&quot;:0.0}}"/>
  <p:tag name="commondata" val="eyJjb3VudCI6MiwiaGRpZCI6IjllYWNlYWYzODY5ZjU3MmMwNjAzMTkwZmE0NjMwN2I3IiwidXNlckNvdW50Ijoy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p2zsn1v">
      <a:majorFont>
        <a:latin typeface="思源黑体 CN Normal"/>
        <a:ea typeface="思源黑体 CN Normal"/>
        <a:cs typeface=""/>
      </a:majorFont>
      <a:minorFont>
        <a:latin typeface="思源黑体 CN Normal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785</Words>
  <Application>WPS 演示</Application>
  <PresentationFormat>宽屏</PresentationFormat>
  <Paragraphs>56</Paragraphs>
  <Slides>12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Arial</vt:lpstr>
      <vt:lpstr>宋体</vt:lpstr>
      <vt:lpstr>Wingdings</vt:lpstr>
      <vt:lpstr>汉仪雅酷黑 55W</vt:lpstr>
      <vt:lpstr>汉仪大宋简</vt:lpstr>
      <vt:lpstr>思源黑体 CN Normal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费德勒</cp:lastModifiedBy>
  <cp:revision>2</cp:revision>
  <dcterms:created xsi:type="dcterms:W3CDTF">2024-06-15T19:13:00Z</dcterms:created>
  <dcterms:modified xsi:type="dcterms:W3CDTF">2024-06-16T04:48:39Z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KSOTemplateUUID">
    <vt:lpwstr>v1.0_mb_Bn6xt3dE0+4gZ5hFl9FXXg==</vt:lpwstr>
  </property>
  <property fmtid="{D5CDD505-2E9C-101B-9397-08002B2CF9AE}" pid="4" name="ICV">
    <vt:lpwstr>EA7A094B2B454D6E85C25618CE93B321_11</vt:lpwstr>
  </property>
</Properties>
</file>

<file path=docProps/thumbnail.jpeg>
</file>